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845" r:id="rId2"/>
    <p:sldMasterId id="2147483898" r:id="rId3"/>
    <p:sldMasterId id="2147483976" r:id="rId4"/>
    <p:sldMasterId id="2147484002" r:id="rId5"/>
  </p:sldMasterIdLst>
  <p:notesMasterIdLst>
    <p:notesMasterId r:id="rId40"/>
  </p:notesMasterIdLst>
  <p:sldIdLst>
    <p:sldId id="454" r:id="rId6"/>
    <p:sldId id="456" r:id="rId7"/>
    <p:sldId id="430" r:id="rId8"/>
    <p:sldId id="402" r:id="rId9"/>
    <p:sldId id="457" r:id="rId10"/>
    <p:sldId id="459" r:id="rId11"/>
    <p:sldId id="460" r:id="rId12"/>
    <p:sldId id="431" r:id="rId13"/>
    <p:sldId id="419" r:id="rId14"/>
    <p:sldId id="461" r:id="rId15"/>
    <p:sldId id="434" r:id="rId16"/>
    <p:sldId id="435" r:id="rId17"/>
    <p:sldId id="463" r:id="rId18"/>
    <p:sldId id="464" r:id="rId19"/>
    <p:sldId id="436" r:id="rId20"/>
    <p:sldId id="437" r:id="rId21"/>
    <p:sldId id="469" r:id="rId22"/>
    <p:sldId id="465" r:id="rId23"/>
    <p:sldId id="441" r:id="rId24"/>
    <p:sldId id="446" r:id="rId25"/>
    <p:sldId id="443" r:id="rId26"/>
    <p:sldId id="466" r:id="rId27"/>
    <p:sldId id="447" r:id="rId28"/>
    <p:sldId id="452" r:id="rId29"/>
    <p:sldId id="468" r:id="rId30"/>
    <p:sldId id="477" r:id="rId31"/>
    <p:sldId id="478" r:id="rId32"/>
    <p:sldId id="470" r:id="rId33"/>
    <p:sldId id="471" r:id="rId34"/>
    <p:sldId id="472" r:id="rId35"/>
    <p:sldId id="473" r:id="rId36"/>
    <p:sldId id="474" r:id="rId37"/>
    <p:sldId id="455" r:id="rId38"/>
    <p:sldId id="4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86395" autoAdjust="0"/>
  </p:normalViewPr>
  <p:slideViewPr>
    <p:cSldViewPr>
      <p:cViewPr varScale="1">
        <p:scale>
          <a:sx n="109" d="100"/>
          <a:sy n="109" d="100"/>
        </p:scale>
        <p:origin x="20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33.299999999999997</c:v>
                </c:pt>
                <c:pt idx="2">
                  <c:v>67.599999999999994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94-4D7F-8AAD-228E914A0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66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35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94-4D7F-8AAD-228E914A0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94-4D7F-8AAD-228E914A0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075200"/>
        <c:axId val="1120075616"/>
      </c:lineChart>
      <c:catAx>
        <c:axId val="11200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075616"/>
        <c:crosses val="autoZero"/>
        <c:auto val="1"/>
        <c:lblAlgn val="ctr"/>
        <c:lblOffset val="100"/>
        <c:noMultiLvlLbl val="0"/>
      </c:catAx>
      <c:valAx>
        <c:axId val="112007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0752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33.299999999999997</c:v>
                </c:pt>
                <c:pt idx="2">
                  <c:v>67.599999999999994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94-4D7F-8AAD-228E914A0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66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35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94-4D7F-8AAD-228E914A0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94-4D7F-8AAD-228E914A0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075200"/>
        <c:axId val="1120075616"/>
      </c:lineChart>
      <c:catAx>
        <c:axId val="11200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075616"/>
        <c:crosses val="autoZero"/>
        <c:auto val="1"/>
        <c:lblAlgn val="ctr"/>
        <c:lblOffset val="100"/>
        <c:noMultiLvlLbl val="0"/>
      </c:catAx>
      <c:valAx>
        <c:axId val="112007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0752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 smtClean="0">
                <a:solidFill>
                  <a:srgbClr val="FFFF00"/>
                </a:solidFill>
              </a:rPr>
              <a:t>Herbicide residues remaining on plastic mulch averaged over 15, 30, and 45 DAA</a:t>
            </a:r>
            <a:r>
              <a:rPr lang="en-US" sz="2800" baseline="0" dirty="0" smtClean="0">
                <a:solidFill>
                  <a:srgbClr val="FFFF00"/>
                </a:solidFill>
              </a:rPr>
              <a:t> timings</a:t>
            </a:r>
            <a:endParaRPr lang="en-US" sz="2800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rgbClr val="FFFF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78A7F4-ED5A-4F82-990F-51B3BE8EF2B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 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097-457B-BDAE-0607DF914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50D9C0-B3F5-4133-96A8-7BD33B9D6AA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 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97-457B-BDAE-0607DF914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dicamba</c:v>
                </c:pt>
                <c:pt idx="1">
                  <c:v>2,4-D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494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7-457B-BDAE-0607DF9142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322420240"/>
        <c:axId val="1322420656"/>
      </c:barChart>
      <c:catAx>
        <c:axId val="132242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Herbicide</a:t>
                </a:r>
                <a:endParaRPr lang="en-US" sz="18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420656"/>
        <c:crosses val="autoZero"/>
        <c:auto val="1"/>
        <c:lblAlgn val="ctr"/>
        <c:lblOffset val="100"/>
        <c:noMultiLvlLbl val="0"/>
      </c:catAx>
      <c:valAx>
        <c:axId val="132242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 smtClean="0">
                    <a:solidFill>
                      <a:schemeClr val="bg1"/>
                    </a:solidFill>
                  </a:rPr>
                  <a:t>μ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g m</a:t>
                </a:r>
                <a:r>
                  <a:rPr lang="en-US" sz="1800" baseline="30000" dirty="0" smtClean="0">
                    <a:solidFill>
                      <a:schemeClr val="bg1"/>
                    </a:solidFill>
                  </a:rPr>
                  <a:t>-2</a:t>
                </a:r>
                <a:endParaRPr lang="en-US" sz="1800" baseline="300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4202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0.62019</cdr:x>
      <cdr:y>0.04444</cdr:y>
    </cdr:from>
    <cdr:to>
      <cdr:x>0.89904</cdr:x>
      <cdr:y>0.17778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4900" y="152400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900" b="1" dirty="0" smtClean="0"/>
            <a:t>Poke hole</a:t>
          </a:r>
          <a:endParaRPr lang="en-US" sz="19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0.62019</cdr:x>
      <cdr:y>0.04444</cdr:y>
    </cdr:from>
    <cdr:to>
      <cdr:x>0.89904</cdr:x>
      <cdr:y>0.17778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4900" y="152400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900" b="1" dirty="0" smtClean="0"/>
            <a:t>Poke hole</a:t>
          </a:r>
          <a:endParaRPr lang="en-US" sz="1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768C-9E83-413E-B0A3-FFA9BAA50CA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9FB40-1C82-4A14-A9EC-7ED1CDEB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BB9F2-A7D7-45B0-A5C3-E8DA044607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3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FBB9F2-A7D7-45B0-A5C3-E8DA044607A3}" type="slidenum">
              <a:rPr lang="en-US" altLang="en-US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F37235-D2C0-452E-8807-1AD77FC86162}" type="slidenum">
              <a:rPr lang="en-US" altLang="en-US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BB9F2-A7D7-45B0-A5C3-E8DA044607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7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199FCC-D212-4BE4-80F6-31B6FB9B8DCD}" type="slidenum">
              <a:rPr lang="en-US" altLang="en-US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3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BB9F2-A7D7-45B0-A5C3-E8DA044607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6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CBE7-1913-4E83-A9A4-3E71B15EBD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5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42A1-8710-41FA-ABF0-40F64526C0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C762-8D9B-45C0-9BA0-AF7DF037B9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E27C-FCC2-487C-A104-0B7D93D461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1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8FFB22-D66D-4AD6-965B-6D78668C57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08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BD24A6-4C56-4BB5-8BEC-6E337238F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66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140C1E-7E10-4136-A822-718A245D8D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487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3C1EE7-9861-49FE-8E3E-6192A8ABE5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77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300A39-E9B1-4EF2-86CF-F3AC29B4AF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15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EBEECC-E0F4-4FC6-91E3-2F073C677B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22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44C24A-95F3-4286-9713-BD3229ACAD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55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2E9A-612C-46C2-8CA8-E0A042F218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2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809D43-3811-49A3-BA25-E6FCBD9461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95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BF1A70-0209-4E23-AF5F-1CE94A6511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51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11D4C5-3F77-47EF-BE47-77CAD6AAB4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79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73BCBD-7335-48A9-BF77-6D7563D77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02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2B67-3791-47A7-8AFA-8AF894B471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288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4177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0608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132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522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3165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A02A-C04D-4EE7-A2E2-FF1D8B39DE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86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2336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9277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1620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9800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220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8468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7227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3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9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AC98-1B88-48E7-B78E-02AF5C4F84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6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0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22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40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6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7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FFA9-E3EB-4D52-A8AF-65A7785EDC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629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C551-8499-49CB-B44F-47B1A8F801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2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A16E-815C-494E-AE8F-136EAE6A88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0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F4D5-6F08-4CE9-AD5E-DF4D404BC6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151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A476-53F6-4D65-B51C-B3EDC50C4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007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FC1C-EE54-406D-A5F7-7E3C9CD070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022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C80C-FDBB-4D91-B670-3A654466E6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2484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FD5B-5C02-4E7C-B54D-D3F7B3553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722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69-03F6-4726-98F0-B5A8FC5A8E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246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54D6-5CBD-4AD3-BA71-4D4D6402EE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298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81A5-955D-4676-90B0-A6D9382AF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623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AC4A-62E7-48C9-9709-16F7F49F23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30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ED45-F45F-4C9A-AD0C-2C7E5E583D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783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924-28AC-4670-A245-8A0D9C5249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1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B1A0-6F96-46C7-A07E-4FBDFCBD4E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A50A-A4AF-4EF2-A099-CCC4623C49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1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B88A-DA9D-4840-AB7F-BE0DF02DDE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0000">
              <a:srgbClr val="070707"/>
            </a:gs>
            <a:gs pos="100000">
              <a:srgbClr val="595959"/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rgbClr val="0D0D0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AEB636-B24A-478E-A458-BDEA5A9F483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0000">
              <a:srgbClr val="070707"/>
            </a:gs>
            <a:gs pos="100000">
              <a:srgbClr val="595959"/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rgbClr val="0D0D0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91C41-ACC3-4F5D-A1AE-D7142FD03E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40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BF5B-B4A8-4475-9FC0-C890DDB79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6BF1-DF53-4494-B20D-5F2447AAA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5D4EC-83CB-448F-8C30-8E999229B20D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0930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Weed Management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Update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 descr="D:\ASC2018\UPW Logo\UPW Logo_3u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6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421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hoto's\2016 Photos\Mar25-greenhouse and veggies\128___03\IMG_662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701" y="755283"/>
            <a:ext cx="4496299" cy="60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9418" y="6211669"/>
            <a:ext cx="449629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washed</a:t>
            </a:r>
          </a:p>
        </p:txBody>
      </p:sp>
      <p:pic>
        <p:nvPicPr>
          <p:cNvPr id="7" name="Picture 3" descr="D:\Photo's\2016 Photos\Mar25-greenhouse and veggies\128___03\IMG_66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72868"/>
            <a:ext cx="4495912" cy="60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44959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washed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Rely Applied Over</a:t>
            </a:r>
            <a:r>
              <a:rPr kumimoji="0" lang="en-US" altLang="en-US" sz="45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 Mulch</a:t>
            </a:r>
            <a:endParaRPr kumimoji="0" lang="en-US" altLang="en-US" sz="4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FD2CD-2124-4A0F-8FB1-9405958E3839}"/>
              </a:ext>
            </a:extLst>
          </p:cNvPr>
          <p:cNvSpPr txBox="1"/>
          <p:nvPr/>
        </p:nvSpPr>
        <p:spPr>
          <a:xfrm>
            <a:off x="1143000" y="2133600"/>
            <a:ext cx="685800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Huge </a:t>
            </a:r>
            <a:r>
              <a:rPr lang="en-US" sz="3600" b="1" dirty="0" smtClean="0">
                <a:solidFill>
                  <a:srgbClr val="FF0000"/>
                </a:solidFill>
              </a:rPr>
              <a:t>Concern </a:t>
            </a:r>
            <a:r>
              <a:rPr lang="en-US" sz="3600" b="1" dirty="0">
                <a:solidFill>
                  <a:srgbClr val="FF0000"/>
                </a:solidFill>
              </a:rPr>
              <a:t>for </a:t>
            </a:r>
            <a:r>
              <a:rPr lang="en-US" sz="3600" b="1" dirty="0" smtClean="0">
                <a:solidFill>
                  <a:srgbClr val="FF0000"/>
                </a:solidFill>
              </a:rPr>
              <a:t>Transplants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Bareground</a:t>
            </a:r>
            <a:r>
              <a:rPr kumimoji="0" lang="en-US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 – </a:t>
            </a:r>
            <a:r>
              <a:rPr kumimoji="0" lang="en-US" altLang="en-US" sz="4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preplant</a:t>
            </a:r>
            <a:endParaRPr kumimoji="0" lang="en-US" altLang="en-US" sz="4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-26988" y="44450"/>
            <a:ext cx="9144001" cy="936625"/>
          </a:xfrm>
        </p:spPr>
        <p:txBody>
          <a:bodyPr/>
          <a:lstStyle/>
          <a:p>
            <a:pPr algn="ctr" eaLnBrk="1" hangingPunct="1"/>
            <a:r>
              <a:rPr lang="en-US" altLang="en-US" sz="3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Cucumber Response to Rely</a:t>
            </a:r>
          </a:p>
        </p:txBody>
      </p:sp>
      <p:pic>
        <p:nvPicPr>
          <p:cNvPr id="94212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2135188"/>
            <a:ext cx="2065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138" y="2135188"/>
            <a:ext cx="19208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2135188"/>
            <a:ext cx="19224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2135188"/>
            <a:ext cx="19065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TextBox 9"/>
          <p:cNvSpPr txBox="1">
            <a:spLocks noChangeArrowheads="1"/>
          </p:cNvSpPr>
          <p:nvPr/>
        </p:nvSpPr>
        <p:spPr bwMode="auto">
          <a:xfrm>
            <a:off x="527050" y="1447800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94217" name="TextBox 10"/>
          <p:cNvSpPr txBox="1">
            <a:spLocks noChangeArrowheads="1"/>
          </p:cNvSpPr>
          <p:nvPr/>
        </p:nvSpPr>
        <p:spPr bwMode="auto">
          <a:xfrm>
            <a:off x="2730500" y="1447800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DBP </a:t>
            </a:r>
          </a:p>
        </p:txBody>
      </p:sp>
      <p:sp>
        <p:nvSpPr>
          <p:cNvPr id="94218" name="TextBox 11"/>
          <p:cNvSpPr txBox="1">
            <a:spLocks noChangeArrowheads="1"/>
          </p:cNvSpPr>
          <p:nvPr/>
        </p:nvSpPr>
        <p:spPr bwMode="auto">
          <a:xfrm>
            <a:off x="4864100" y="1447800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DBP</a:t>
            </a:r>
          </a:p>
        </p:txBody>
      </p:sp>
      <p:sp>
        <p:nvSpPr>
          <p:cNvPr id="94219" name="TextBox 12"/>
          <p:cNvSpPr txBox="1">
            <a:spLocks noChangeArrowheads="1"/>
          </p:cNvSpPr>
          <p:nvPr/>
        </p:nvSpPr>
        <p:spPr bwMode="auto">
          <a:xfrm>
            <a:off x="6989763" y="1447800"/>
            <a:ext cx="1706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DBP</a:t>
            </a:r>
          </a:p>
        </p:txBody>
      </p:sp>
      <p:sp>
        <p:nvSpPr>
          <p:cNvPr id="94220" name="TextBox 13"/>
          <p:cNvSpPr txBox="1">
            <a:spLocks noChangeArrowheads="1"/>
          </p:cNvSpPr>
          <p:nvPr/>
        </p:nvSpPr>
        <p:spPr bwMode="auto">
          <a:xfrm>
            <a:off x="2624138" y="507365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FF"/>
                </a:solidFill>
              </a:rPr>
              <a:t>48 </a:t>
            </a:r>
            <a:r>
              <a:rPr lang="en-US" altLang="en-US" sz="3000" b="1" dirty="0" err="1">
                <a:solidFill>
                  <a:srgbClr val="FFFFFF"/>
                </a:solidFill>
              </a:rPr>
              <a:t>oz</a:t>
            </a:r>
            <a:r>
              <a:rPr lang="en-US" altLang="en-US" sz="3000" b="1" dirty="0">
                <a:solidFill>
                  <a:srgbClr val="FFFFFF"/>
                </a:solidFill>
              </a:rPr>
              <a:t>/A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FF"/>
                </a:solidFill>
              </a:rPr>
              <a:t>Rely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507163" y="5278438"/>
            <a:ext cx="228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24138" y="5262563"/>
            <a:ext cx="22875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3" name="Title 1"/>
          <p:cNvSpPr txBox="1">
            <a:spLocks/>
          </p:cNvSpPr>
          <p:nvPr/>
        </p:nvSpPr>
        <p:spPr bwMode="auto">
          <a:xfrm>
            <a:off x="26988" y="6142038"/>
            <a:ext cx="72882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20 DAP.  Tifton, GA. 2018. DBP = days before planting.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89750" y="6294438"/>
            <a:ext cx="180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POSTER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Cool Research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447800"/>
            <a:ext cx="60198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residual activity so plant what and when you want?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>
              <a:solidFill>
                <a:srgbClr val="FF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Comes off plastic easy!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9489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230" y="0"/>
            <a:ext cx="1522145" cy="91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Picture of trash c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146" y="4648200"/>
            <a:ext cx="16478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Cool Research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1014940">
            <a:off x="769744" y="1788349"/>
            <a:ext cx="60198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residual activity so plant what and when you want?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>
              <a:solidFill>
                <a:srgbClr val="FF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Comes off plastic easy!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9489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230" y="0"/>
            <a:ext cx="1522145" cy="91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763204">
            <a:off x="6933430" y="3545501"/>
            <a:ext cx="762000" cy="53340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91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8550" y="1844675"/>
            <a:ext cx="2152650" cy="3233738"/>
          </a:xfrm>
        </p:spPr>
      </p:pic>
      <p:pic>
        <p:nvPicPr>
          <p:cNvPr id="95235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828800"/>
            <a:ext cx="215265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Content Placeholder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863725"/>
            <a:ext cx="2141538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Content Placeholder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1828800"/>
            <a:ext cx="216217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2"/>
          <p:cNvSpPr txBox="1">
            <a:spLocks noChangeArrowheads="1"/>
          </p:cNvSpPr>
          <p:nvPr/>
        </p:nvSpPr>
        <p:spPr bwMode="auto">
          <a:xfrm>
            <a:off x="0" y="76200"/>
            <a:ext cx="922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Transplant Cucumber Response to PowerMax</a:t>
            </a:r>
          </a:p>
        </p:txBody>
      </p:sp>
      <p:sp>
        <p:nvSpPr>
          <p:cNvPr id="95239" name="Line 5"/>
          <p:cNvSpPr>
            <a:spLocks noChangeShapeType="1"/>
          </p:cNvSpPr>
          <p:nvPr/>
        </p:nvSpPr>
        <p:spPr bwMode="auto">
          <a:xfrm>
            <a:off x="44450" y="83185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TextBox 15"/>
          <p:cNvSpPr txBox="1">
            <a:spLocks noChangeArrowheads="1"/>
          </p:cNvSpPr>
          <p:nvPr/>
        </p:nvSpPr>
        <p:spPr bwMode="auto">
          <a:xfrm>
            <a:off x="527050" y="1401763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95241" name="TextBox 20"/>
          <p:cNvSpPr txBox="1">
            <a:spLocks noChangeArrowheads="1"/>
          </p:cNvSpPr>
          <p:nvPr/>
        </p:nvSpPr>
        <p:spPr bwMode="auto">
          <a:xfrm>
            <a:off x="2730500" y="1401763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cs typeface="Arial" panose="020B0604020202020204" pitchFamily="34" charset="0"/>
              </a:rPr>
              <a:t>7 DBP </a:t>
            </a:r>
          </a:p>
        </p:txBody>
      </p:sp>
      <p:sp>
        <p:nvSpPr>
          <p:cNvPr id="95242" name="TextBox 21"/>
          <p:cNvSpPr txBox="1">
            <a:spLocks noChangeArrowheads="1"/>
          </p:cNvSpPr>
          <p:nvPr/>
        </p:nvSpPr>
        <p:spPr bwMode="auto">
          <a:xfrm>
            <a:off x="4864100" y="1401763"/>
            <a:ext cx="1706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cs typeface="Arial" panose="020B0604020202020204" pitchFamily="34" charset="0"/>
              </a:rPr>
              <a:t>4 DBP</a:t>
            </a:r>
          </a:p>
        </p:txBody>
      </p:sp>
      <p:sp>
        <p:nvSpPr>
          <p:cNvPr id="95243" name="TextBox 22"/>
          <p:cNvSpPr txBox="1">
            <a:spLocks noChangeArrowheads="1"/>
          </p:cNvSpPr>
          <p:nvPr/>
        </p:nvSpPr>
        <p:spPr bwMode="auto">
          <a:xfrm>
            <a:off x="6989763" y="1401763"/>
            <a:ext cx="1706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cs typeface="Arial" panose="020B0604020202020204" pitchFamily="34" charset="0"/>
              </a:rPr>
              <a:t>1 DBP</a:t>
            </a:r>
          </a:p>
        </p:txBody>
      </p:sp>
      <p:sp>
        <p:nvSpPr>
          <p:cNvPr id="95244" name="Text Box 2"/>
          <p:cNvSpPr txBox="1">
            <a:spLocks noChangeArrowheads="1"/>
          </p:cNvSpPr>
          <p:nvPr/>
        </p:nvSpPr>
        <p:spPr bwMode="auto">
          <a:xfrm>
            <a:off x="0" y="6335713"/>
            <a:ext cx="869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Injury 14 DAT; Tifton. GA 2018. DBP = days before planting.</a:t>
            </a:r>
          </a:p>
        </p:txBody>
      </p:sp>
      <p:sp>
        <p:nvSpPr>
          <p:cNvPr id="95245" name="TextBox 13"/>
          <p:cNvSpPr txBox="1">
            <a:spLocks noChangeArrowheads="1"/>
          </p:cNvSpPr>
          <p:nvPr/>
        </p:nvSpPr>
        <p:spPr bwMode="auto">
          <a:xfrm>
            <a:off x="2624138" y="507365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64 oz/A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PowerMax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07163" y="5262563"/>
            <a:ext cx="2484437" cy="15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5262563"/>
            <a:ext cx="24733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Vegetable Transplant Injury From PowerMax at 64 oz/A Applied Preplant </a:t>
            </a:r>
            <a:r>
              <a:rPr lang="en-US" altLang="en-US" u="sng">
                <a:solidFill>
                  <a:srgbClr val="FFFFFF"/>
                </a:solidFill>
              </a:rPr>
              <a:t>Bareground</a:t>
            </a:r>
            <a:r>
              <a:rPr lang="en-US" altLang="en-US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1676400"/>
          <a:ext cx="91582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hart" r:id="rId3" imgW="8229600" imgH="5848282" progId="MSGraph.Chart.8">
                  <p:embed followColorScheme="full"/>
                </p:oleObj>
              </mc:Choice>
              <mc:Fallback>
                <p:oleObj name="Chart" r:id="rId3" imgW="8229600" imgH="5848282" progId="MSGraph.Chart.8">
                  <p:embed followColorScheme="full"/>
                  <p:pic>
                    <p:nvPicPr>
                      <p:cNvPr id="972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5828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-34925" y="12192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 rot="2498286">
            <a:off x="455613" y="5513388"/>
            <a:ext cx="205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Cantaloupe</a:t>
            </a:r>
          </a:p>
        </p:txBody>
      </p:sp>
      <p:sp>
        <p:nvSpPr>
          <p:cNvPr id="97286" name="Text Box 11"/>
          <p:cNvSpPr txBox="1">
            <a:spLocks noChangeArrowheads="1"/>
          </p:cNvSpPr>
          <p:nvPr/>
        </p:nvSpPr>
        <p:spPr bwMode="auto">
          <a:xfrm>
            <a:off x="2133600" y="34671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51</a:t>
            </a:r>
          </a:p>
        </p:txBody>
      </p:sp>
      <p:sp>
        <p:nvSpPr>
          <p:cNvPr id="97287" name="Text Box 13"/>
          <p:cNvSpPr txBox="1">
            <a:spLocks noChangeArrowheads="1"/>
          </p:cNvSpPr>
          <p:nvPr/>
        </p:nvSpPr>
        <p:spPr bwMode="auto">
          <a:xfrm>
            <a:off x="3300413" y="29337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69</a:t>
            </a:r>
          </a:p>
        </p:txBody>
      </p:sp>
      <p:sp>
        <p:nvSpPr>
          <p:cNvPr id="97288" name="Text Box 14"/>
          <p:cNvSpPr txBox="1">
            <a:spLocks noChangeArrowheads="1"/>
          </p:cNvSpPr>
          <p:nvPr/>
        </p:nvSpPr>
        <p:spPr bwMode="auto">
          <a:xfrm>
            <a:off x="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914400" y="37655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97290" name="Text Box 6"/>
          <p:cNvSpPr txBox="1">
            <a:spLocks noChangeArrowheads="1"/>
          </p:cNvSpPr>
          <p:nvPr/>
        </p:nvSpPr>
        <p:spPr bwMode="auto">
          <a:xfrm rot="2498286">
            <a:off x="1492250" y="5407025"/>
            <a:ext cx="2057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Eggplant</a:t>
            </a:r>
          </a:p>
        </p:txBody>
      </p:sp>
      <p:sp>
        <p:nvSpPr>
          <p:cNvPr id="97291" name="Text Box 6"/>
          <p:cNvSpPr txBox="1">
            <a:spLocks noChangeArrowheads="1"/>
          </p:cNvSpPr>
          <p:nvPr/>
        </p:nvSpPr>
        <p:spPr bwMode="auto">
          <a:xfrm rot="2498286">
            <a:off x="2743200" y="5441950"/>
            <a:ext cx="2057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Cucumber</a:t>
            </a:r>
          </a:p>
        </p:txBody>
      </p:sp>
      <p:sp>
        <p:nvSpPr>
          <p:cNvPr id="97292" name="Text Box 6"/>
          <p:cNvSpPr txBox="1">
            <a:spLocks noChangeArrowheads="1"/>
          </p:cNvSpPr>
          <p:nvPr/>
        </p:nvSpPr>
        <p:spPr bwMode="auto">
          <a:xfrm rot="2498286">
            <a:off x="3741738" y="5316538"/>
            <a:ext cx="205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Pepper</a:t>
            </a:r>
          </a:p>
        </p:txBody>
      </p:sp>
      <p:sp>
        <p:nvSpPr>
          <p:cNvPr id="97293" name="Text Box 6"/>
          <p:cNvSpPr txBox="1">
            <a:spLocks noChangeArrowheads="1"/>
          </p:cNvSpPr>
          <p:nvPr/>
        </p:nvSpPr>
        <p:spPr bwMode="auto">
          <a:xfrm rot="2498286">
            <a:off x="4916488" y="5341938"/>
            <a:ext cx="205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Squash</a:t>
            </a:r>
          </a:p>
        </p:txBody>
      </p:sp>
      <p:sp>
        <p:nvSpPr>
          <p:cNvPr id="97294" name="Text Box 6"/>
          <p:cNvSpPr txBox="1">
            <a:spLocks noChangeArrowheads="1"/>
          </p:cNvSpPr>
          <p:nvPr/>
        </p:nvSpPr>
        <p:spPr bwMode="auto">
          <a:xfrm rot="2498286">
            <a:off x="6048375" y="5356225"/>
            <a:ext cx="2057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Tomato</a:t>
            </a:r>
          </a:p>
        </p:txBody>
      </p:sp>
      <p:sp>
        <p:nvSpPr>
          <p:cNvPr id="97295" name="Text Box 6"/>
          <p:cNvSpPr txBox="1">
            <a:spLocks noChangeArrowheads="1"/>
          </p:cNvSpPr>
          <p:nvPr/>
        </p:nvSpPr>
        <p:spPr bwMode="auto">
          <a:xfrm rot="2498286">
            <a:off x="7410450" y="5591175"/>
            <a:ext cx="2057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Watermelon</a:t>
            </a:r>
          </a:p>
        </p:txBody>
      </p:sp>
      <p:sp>
        <p:nvSpPr>
          <p:cNvPr id="97296" name="Text Box 13"/>
          <p:cNvSpPr txBox="1">
            <a:spLocks noChangeArrowheads="1"/>
          </p:cNvSpPr>
          <p:nvPr/>
        </p:nvSpPr>
        <p:spPr bwMode="auto">
          <a:xfrm>
            <a:off x="4419600" y="3352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53</a:t>
            </a:r>
          </a:p>
        </p:txBody>
      </p:sp>
      <p:sp>
        <p:nvSpPr>
          <p:cNvPr id="97297" name="Text Box 13"/>
          <p:cNvSpPr txBox="1">
            <a:spLocks noChangeArrowheads="1"/>
          </p:cNvSpPr>
          <p:nvPr/>
        </p:nvSpPr>
        <p:spPr bwMode="auto">
          <a:xfrm>
            <a:off x="5562600" y="37655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41</a:t>
            </a:r>
          </a:p>
        </p:txBody>
      </p:sp>
      <p:sp>
        <p:nvSpPr>
          <p:cNvPr id="97298" name="Text Box 13"/>
          <p:cNvSpPr txBox="1">
            <a:spLocks noChangeArrowheads="1"/>
          </p:cNvSpPr>
          <p:nvPr/>
        </p:nvSpPr>
        <p:spPr bwMode="auto">
          <a:xfrm>
            <a:off x="6759575" y="3276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55</a:t>
            </a:r>
          </a:p>
        </p:txBody>
      </p:sp>
      <p:sp>
        <p:nvSpPr>
          <p:cNvPr id="97299" name="Text Box 13"/>
          <p:cNvSpPr txBox="1">
            <a:spLocks noChangeArrowheads="1"/>
          </p:cNvSpPr>
          <p:nvPr/>
        </p:nvSpPr>
        <p:spPr bwMode="auto">
          <a:xfrm>
            <a:off x="7926388" y="35591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48</a:t>
            </a:r>
          </a:p>
        </p:txBody>
      </p:sp>
      <p:sp>
        <p:nvSpPr>
          <p:cNvPr id="97300" name="Title 1"/>
          <p:cNvSpPr txBox="1">
            <a:spLocks/>
          </p:cNvSpPr>
          <p:nvPr/>
        </p:nvSpPr>
        <p:spPr bwMode="auto">
          <a:xfrm>
            <a:off x="4763" y="6561138"/>
            <a:ext cx="72882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cs typeface="Arial" panose="020B0604020202020204" pitchFamily="34" charset="0"/>
              </a:rPr>
              <a:t>Injury 21 DAP.  Tifton, GA. 2019. Herbicide applied 3 d before transplant.</a:t>
            </a:r>
          </a:p>
        </p:txBody>
      </p:sp>
    </p:spTree>
    <p:extLst>
      <p:ext uri="{BB962C8B-B14F-4D97-AF65-F5344CB8AC3E}">
        <p14:creationId xmlns:p14="http://schemas.microsoft.com/office/powerpoint/2010/main" val="25898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36600" y="1923142"/>
            <a:ext cx="5631543" cy="4223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0050" y="1924050"/>
            <a:ext cx="56388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Yellow squash response to 64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oz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/A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PowerMax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Preplant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Non-treated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5296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FF00"/>
                </a:solidFill>
              </a:rPr>
              <a:t>Roundup Over Mulch Prior to Transplant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95350" y="1857442"/>
            <a:ext cx="7353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 dirty="0" smtClean="0">
                <a:solidFill>
                  <a:srgbClr val="FFFFFF"/>
                </a:solidFill>
              </a:rPr>
              <a:t>We know you have to wash off with 0.5” in single event</a:t>
            </a: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en-US" altLang="en-US" b="1" dirty="0">
              <a:solidFill>
                <a:srgbClr val="FFFFFF"/>
              </a:solidFill>
            </a:endParaRP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 dirty="0" smtClean="0">
                <a:solidFill>
                  <a:srgbClr val="FFFFFF"/>
                </a:solidFill>
              </a:rPr>
              <a:t>What happens when the Roundup ends up in an old hole</a:t>
            </a: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en-US" altLang="en-US" b="1" dirty="0" smtClean="0">
              <a:solidFill>
                <a:srgbClr val="FFFFFF"/>
              </a:solidFill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5027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0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>
            <a:fillRect/>
          </a:stretch>
        </p:blipFill>
        <p:spPr bwMode="auto">
          <a:xfrm>
            <a:off x="125413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4763" y="65088"/>
            <a:ext cx="9158287" cy="1077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FF"/>
                </a:solidFill>
              </a:rPr>
              <a:t>Roundup PMAX 64 oz/A Applied Over Mulch Followed by 0.5” Irrigation Before Transplant </a:t>
            </a:r>
          </a:p>
        </p:txBody>
      </p:sp>
      <p:sp>
        <p:nvSpPr>
          <p:cNvPr id="102406" name="TextBox 1"/>
          <p:cNvSpPr txBox="1">
            <a:spLocks noChangeArrowheads="1"/>
          </p:cNvSpPr>
          <p:nvPr/>
        </p:nvSpPr>
        <p:spPr bwMode="auto">
          <a:xfrm>
            <a:off x="5334000" y="45720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Old hole present when spray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77000" y="4114800"/>
            <a:ext cx="129540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343400" y="3886200"/>
            <a:ext cx="990600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9" name="TextBox 10"/>
          <p:cNvSpPr txBox="1">
            <a:spLocks noChangeArrowheads="1"/>
          </p:cNvSpPr>
          <p:nvPr/>
        </p:nvSpPr>
        <p:spPr bwMode="auto">
          <a:xfrm>
            <a:off x="457200" y="48768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New hole after spray/irrigation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66800" y="3725863"/>
            <a:ext cx="990600" cy="103663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200" b="1" dirty="0" smtClean="0">
                <a:solidFill>
                  <a:srgbClr val="FFFF00"/>
                </a:solidFill>
              </a:rPr>
              <a:t>Agenda</a:t>
            </a:r>
            <a:endParaRPr kumimoji="0" lang="en-US" altLang="en-US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743200" y="1875088"/>
            <a:ext cx="48196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1. What’s new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2. What’s gone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smtClean="0">
                <a:solidFill>
                  <a:srgbClr val="FFFFFF"/>
                </a:solidFill>
              </a:rPr>
              <a:t>3. Cool stuff!!!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5027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200" b="1" dirty="0" smtClean="0">
                <a:solidFill>
                  <a:srgbClr val="FFFF00"/>
                </a:solidFill>
              </a:rPr>
              <a:t>Influencing Injury Potential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200" b="1" dirty="0" smtClean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3400" y="1401461"/>
            <a:ext cx="7543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Soil – sand, organic matter</a:t>
            </a: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Rate</a:t>
            </a: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Tillage</a:t>
            </a:r>
          </a:p>
          <a:p>
            <a:pPr marL="742950" indent="-74295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Irrigation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607607" y="2293406"/>
            <a:ext cx="5501214" cy="2286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9196" y="2368805"/>
            <a:ext cx="549961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66700" y="6263148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Non-treated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6258647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RU PMAX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02492" y="2329902"/>
            <a:ext cx="5501217" cy="220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88490" y="2329902"/>
            <a:ext cx="5501219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6258646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+ Irrigation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258646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+ tillage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1" y="110593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FF00"/>
                </a:solidFill>
              </a:rPr>
              <a:t>Cole crop response to Roundup </a:t>
            </a:r>
            <a:r>
              <a:rPr lang="en-US" altLang="en-US" sz="3600" b="1" dirty="0" err="1">
                <a:solidFill>
                  <a:srgbClr val="FFFF00"/>
                </a:solidFill>
              </a:rPr>
              <a:t>p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replant</a:t>
            </a:r>
            <a:endParaRPr lang="en-US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Influencing Injury Potential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3400" y="1401461"/>
            <a:ext cx="7543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Soil – sand, organic matter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Rate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Tillage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Irrigation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4000" b="1" dirty="0" smtClean="0">
                <a:solidFill>
                  <a:srgbClr val="FFFFFF"/>
                </a:solidFill>
              </a:rPr>
              <a:t>Transplanting method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814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3770" y="1135319"/>
            <a:ext cx="6034548" cy="4525911"/>
          </a:xfrm>
          <a:prstGeom prst="rect">
            <a:avLst/>
          </a:prstGeom>
        </p:spPr>
      </p:pic>
      <p:pic>
        <p:nvPicPr>
          <p:cNvPr id="6" name="Picture 2" descr="D:\Photo's\2012 PHOTOS\Backup pictures on camera\2012-03-30\DSC0008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" y="228600"/>
            <a:ext cx="4241800" cy="3181350"/>
          </a:xfrm>
          <a:noFill/>
        </p:spPr>
      </p:pic>
    </p:spTree>
    <p:extLst>
      <p:ext uri="{BB962C8B-B14F-4D97-AF65-F5344CB8AC3E}">
        <p14:creationId xmlns:p14="http://schemas.microsoft.com/office/powerpoint/2010/main" val="21591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267200" y="5797174"/>
            <a:ext cx="2667000" cy="859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" y="0"/>
            <a:ext cx="8992402" cy="1143000"/>
          </a:xfrm>
        </p:spPr>
        <p:txBody>
          <a:bodyPr/>
          <a:lstStyle/>
          <a:p>
            <a:r>
              <a:rPr lang="en-US" sz="3800" b="1" dirty="0" smtClean="0"/>
              <a:t>Example of Planter Type Influencing Vegetable Herbicide Injury </a:t>
            </a:r>
            <a:endParaRPr lang="en-US" sz="3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23439"/>
              </p:ext>
            </p:extLst>
          </p:nvPr>
        </p:nvGraphicFramePr>
        <p:xfrm>
          <a:off x="609600" y="2057400"/>
          <a:ext cx="79248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965373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Herbicide Rate Increasing </a:t>
            </a:r>
            <a:endParaRPr lang="en-US" sz="2800" dirty="0"/>
          </a:p>
        </p:txBody>
      </p:sp>
      <p:sp>
        <p:nvSpPr>
          <p:cNvPr id="9" name="TextBox 1"/>
          <p:cNvSpPr txBox="1"/>
          <p:nvPr/>
        </p:nvSpPr>
        <p:spPr>
          <a:xfrm>
            <a:off x="6477000" y="3314700"/>
            <a:ext cx="2209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err="1" smtClean="0"/>
              <a:t>Transplanter</a:t>
            </a:r>
            <a:endParaRPr lang="en-US" sz="1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8947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267200" y="5797174"/>
            <a:ext cx="2667000" cy="859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" y="0"/>
            <a:ext cx="8992402" cy="1143000"/>
          </a:xfrm>
        </p:spPr>
        <p:txBody>
          <a:bodyPr/>
          <a:lstStyle/>
          <a:p>
            <a:r>
              <a:rPr lang="en-US" sz="3800" b="1" dirty="0" smtClean="0"/>
              <a:t>Example of Planter Type Influencing Weed Control</a:t>
            </a:r>
            <a:endParaRPr lang="en-US" sz="3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057400"/>
          <a:ext cx="79248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965373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Herbicide Rate Increasing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77000" y="3314700"/>
            <a:ext cx="22098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Transplanter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12032" y="152400"/>
            <a:ext cx="9144000" cy="124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800" b="1" dirty="0" smtClean="0">
                <a:solidFill>
                  <a:srgbClr val="FFFF00"/>
                </a:solidFill>
              </a:rPr>
              <a:t>New RU PMAX II Label – Transplants</a:t>
            </a:r>
            <a:endParaRPr lang="en-US" altLang="en-US" sz="3400" b="1" i="1" dirty="0" smtClean="0">
              <a:solidFill>
                <a:srgbClr val="FFFF00"/>
              </a:solidFill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i="1" dirty="0" smtClean="0">
                <a:solidFill>
                  <a:srgbClr val="FFFF00"/>
                </a:solidFill>
              </a:rPr>
              <a:t>Soil &gt;85% sand and/or &lt; 0.5% O.M.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1894106"/>
            <a:ext cx="9131968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 smtClean="0">
                <a:solidFill>
                  <a:srgbClr val="00FFFF"/>
                </a:solidFill>
              </a:rPr>
              <a:t>Bareground</a:t>
            </a:r>
            <a:r>
              <a:rPr lang="en-US" altLang="en-US" b="1" dirty="0" smtClean="0">
                <a:solidFill>
                  <a:srgbClr val="00FFFF"/>
                </a:solidFill>
              </a:rPr>
              <a:t>:</a:t>
            </a: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  <a:r>
              <a:rPr lang="en-US" altLang="en-US" b="1" u="sng" dirty="0" smtClean="0">
                <a:solidFill>
                  <a:srgbClr val="FFFFFF"/>
                </a:solidFill>
              </a:rPr>
              <a:t>&lt;</a:t>
            </a:r>
            <a:r>
              <a:rPr lang="en-US" altLang="en-US" b="1" dirty="0" smtClean="0">
                <a:solidFill>
                  <a:srgbClr val="FFFFFF"/>
                </a:solidFill>
              </a:rPr>
              <a:t> 32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oz</a:t>
            </a:r>
            <a:r>
              <a:rPr lang="en-US" altLang="en-US" b="1" dirty="0" smtClean="0">
                <a:solidFill>
                  <a:srgbClr val="FFFFFF"/>
                </a:solidFill>
              </a:rPr>
              <a:t>/A		</a:t>
            </a:r>
            <a:r>
              <a:rPr lang="en-US" altLang="en-US" b="1" u="sng" dirty="0" smtClean="0">
                <a:solidFill>
                  <a:srgbClr val="FFFFFF"/>
                </a:solidFill>
              </a:rPr>
              <a:t>&gt;</a:t>
            </a: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  <a:r>
              <a:rPr lang="en-US" altLang="en-US" b="1" dirty="0">
                <a:solidFill>
                  <a:srgbClr val="FFFFFF"/>
                </a:solidFill>
              </a:rPr>
              <a:t>3 </a:t>
            </a:r>
            <a:r>
              <a:rPr lang="en-US" altLang="en-US" b="1" dirty="0" smtClean="0">
                <a:solidFill>
                  <a:srgbClr val="FFFFFF"/>
                </a:solidFill>
              </a:rPr>
              <a:t>days		0.5” water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00" b="1" dirty="0" smtClean="0">
                <a:solidFill>
                  <a:srgbClr val="FFFFFF"/>
                </a:solidFill>
              </a:rPr>
              <a:t> 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FFFF"/>
                </a:solidFill>
              </a:rPr>
              <a:t>Mulch: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  <a:r>
              <a:rPr lang="en-US" altLang="en-US" b="1" u="sng" dirty="0" smtClean="0">
                <a:solidFill>
                  <a:srgbClr val="FFFFFF"/>
                </a:solidFill>
              </a:rPr>
              <a:t>&lt;</a:t>
            </a:r>
            <a:r>
              <a:rPr lang="en-US" altLang="en-US" b="1" dirty="0" smtClean="0">
                <a:solidFill>
                  <a:srgbClr val="FFFFFF"/>
                </a:solidFill>
              </a:rPr>
              <a:t>32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oz</a:t>
            </a:r>
            <a:r>
              <a:rPr lang="en-US" altLang="en-US" b="1" dirty="0" smtClean="0">
                <a:solidFill>
                  <a:srgbClr val="FFFFFF"/>
                </a:solidFill>
              </a:rPr>
              <a:t>/A 		</a:t>
            </a:r>
            <a:r>
              <a:rPr lang="en-US" altLang="en-US" b="1" u="sng" dirty="0" smtClean="0">
                <a:solidFill>
                  <a:srgbClr val="FFFFFF"/>
                </a:solidFill>
              </a:rPr>
              <a:t>&gt;</a:t>
            </a:r>
            <a:r>
              <a:rPr lang="en-US" altLang="en-US" b="1" dirty="0" smtClean="0">
                <a:solidFill>
                  <a:srgbClr val="FFFFFF"/>
                </a:solidFill>
              </a:rPr>
              <a:t> 3 days		0.5” water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32 to 64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oz</a:t>
            </a:r>
            <a:r>
              <a:rPr lang="en-US" altLang="en-US" b="1" dirty="0" smtClean="0">
                <a:solidFill>
                  <a:srgbClr val="FFFFFF"/>
                </a:solidFill>
              </a:rPr>
              <a:t>/A 		</a:t>
            </a:r>
            <a:r>
              <a:rPr lang="en-US" altLang="en-US" b="1" u="sng" dirty="0" smtClean="0">
                <a:solidFill>
                  <a:srgbClr val="FFFFFF"/>
                </a:solidFill>
              </a:rPr>
              <a:t>&gt;</a:t>
            </a:r>
            <a:r>
              <a:rPr lang="en-US" altLang="en-US" b="1" dirty="0" smtClean="0">
                <a:solidFill>
                  <a:srgbClr val="FFFFFF"/>
                </a:solidFill>
              </a:rPr>
              <a:t>10 days		0.5” water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-12032" y="139033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Residual herbicides are key in crop.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2. Between Crops:  Max Roundup allowable followed by </a:t>
            </a:r>
            <a:r>
              <a:rPr lang="en-US" b="1" dirty="0" err="1" smtClean="0">
                <a:solidFill>
                  <a:srgbClr val="FFFF00"/>
                </a:solidFill>
              </a:rPr>
              <a:t>Gramoxone</a:t>
            </a:r>
            <a:r>
              <a:rPr lang="en-US" b="1" dirty="0" smtClean="0">
                <a:solidFill>
                  <a:srgbClr val="FFFF00"/>
                </a:solidFill>
              </a:rPr>
              <a:t> 5 to 7 d later.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Cool Research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0" y="3810000"/>
            <a:ext cx="70866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Even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Remotely Close to Being Labeled but……………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2,4-D and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dicamba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 washed from mulch?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1103"/>
            <a:ext cx="3429001" cy="19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06" y="1011103"/>
            <a:ext cx="4310894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13744154"/>
              </p:ext>
            </p:extLst>
          </p:nvPr>
        </p:nvGraphicFramePr>
        <p:xfrm>
          <a:off x="0" y="0"/>
          <a:ext cx="9143999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200" b="1" dirty="0" smtClean="0">
                <a:solidFill>
                  <a:srgbClr val="FFFF00"/>
                </a:solidFill>
              </a:rPr>
              <a:t>New Labels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200" b="1" dirty="0" smtClean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95350" y="1857442"/>
            <a:ext cx="73533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FF"/>
                </a:solidFill>
              </a:rPr>
              <a:t>Select Max -- okra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FF"/>
                </a:solidFill>
              </a:rPr>
              <a:t>Select Max – green onions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5027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813" y="1485900"/>
            <a:ext cx="1859885" cy="3650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18" y="1485901"/>
            <a:ext cx="2107622" cy="365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858" y="1485898"/>
            <a:ext cx="1649142" cy="365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333" y="1485899"/>
            <a:ext cx="1628456" cy="3650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248" y="1485900"/>
            <a:ext cx="1418106" cy="3650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236" y="4420774"/>
            <a:ext cx="130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US" sz="2100" b="1" dirty="0" err="1" smtClean="0">
                <a:solidFill>
                  <a:schemeClr val="bg1"/>
                </a:solidFill>
              </a:rPr>
              <a:t>Dicamba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7901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45 DBP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0021" y="47901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 DBP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7901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 DBP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479010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DBP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" y="228600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Squash Response to </a:t>
            </a:r>
            <a:r>
              <a:rPr kumimoji="0" lang="en-US" alt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Dicamba</a:t>
            </a:r>
            <a:endParaRPr kumimoji="0" lang="en-US" altLang="en-US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5821" y="6019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&gt; 1.4 inch of rain for 15 or more days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828" y="1484225"/>
            <a:ext cx="1481361" cy="3305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352" y="1484225"/>
            <a:ext cx="1925178" cy="3305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745" y="1484225"/>
            <a:ext cx="1842287" cy="330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85901"/>
            <a:ext cx="1907711" cy="3304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340465"/>
            <a:ext cx="7377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NTC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3964" y="5064942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2,4-D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439385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45 DBP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439385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 DBP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7206" y="439385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DBP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850" y="1484225"/>
            <a:ext cx="1845659" cy="3305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43938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 DBP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979" y="228600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Squash Response to 2,4-D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5821" y="6019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&gt; 1.4 inch of rain for 15 or more days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02685" y="2125224"/>
            <a:ext cx="3590584" cy="26929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24042" y="2107768"/>
            <a:ext cx="3587230" cy="2724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0002" y="2125049"/>
            <a:ext cx="3589195" cy="2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5393083"/>
            <a:ext cx="3018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2,4-D</a:t>
            </a: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u="sng" dirty="0">
                <a:solidFill>
                  <a:schemeClr val="bg1"/>
                </a:solidFill>
              </a:rPr>
              <a:t>No </a:t>
            </a:r>
            <a:r>
              <a:rPr lang="en-US" sz="2600" b="1" u="sng" dirty="0" smtClean="0">
                <a:solidFill>
                  <a:schemeClr val="bg1"/>
                </a:solidFill>
              </a:rPr>
              <a:t>holes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washed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10" y="5382905"/>
            <a:ext cx="25649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2,4-D</a:t>
            </a:r>
          </a:p>
          <a:p>
            <a:pPr algn="ctr"/>
            <a:r>
              <a:rPr lang="en-US" sz="2600" b="1" u="sng" dirty="0" smtClean="0">
                <a:solidFill>
                  <a:schemeClr val="bg1"/>
                </a:solidFill>
              </a:rPr>
              <a:t>Holes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washed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47" y="5523888"/>
            <a:ext cx="2337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No Herbicide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" y="191226"/>
            <a:ext cx="9144000" cy="10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Broccoli/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Collard Response to 2,4-D </a:t>
            </a:r>
            <a:r>
              <a:rPr kumimoji="0" lang="en-US" alt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Preplant</a:t>
            </a:r>
            <a:endParaRPr kumimoji="0" lang="en-US" alt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27909"/>
            <a:ext cx="4366387" cy="17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sofreshandsogreen.com/wp-content/uploads/2010/12/EPA-logo-510x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823440"/>
            <a:ext cx="2119551" cy="22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5411450"/>
            <a:ext cx="312420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 Partners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534" name="Picture 7" descr="D:\Photo's\IR-4\IR4_logo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8" y="4810221"/>
            <a:ext cx="3009900" cy="17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agonline/depts/commissioner/communications/Shared%20Documents/GDA%20Logo%20Package/Division%20logos/Plant-Industry/JPEG/plant-industry-full-color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178640"/>
            <a:ext cx="3886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Cooperation And Education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127909"/>
            <a:ext cx="312420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Georgia Farmers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6150" y="5197024"/>
            <a:ext cx="22860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Consultants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23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27909"/>
            <a:ext cx="4366387" cy="17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sofreshandsogreen.com/wp-content/uploads/2010/12/EPA-logo-510x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823440"/>
            <a:ext cx="2119551" cy="22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5411450"/>
            <a:ext cx="312420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 Partners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534" name="Picture 7" descr="D:\Photo's\IR-4\IR4_logo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8" y="4810221"/>
            <a:ext cx="3009900" cy="17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agonline/depts/commissioner/communications/Shared%20Documents/GDA%20Logo%20Package/Division%20logos/Plant-Industry/JPEG/plant-industry-full-color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178640"/>
            <a:ext cx="3886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Cooperation And Education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127909"/>
            <a:ext cx="312420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Georgia Farmers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6150" y="5197024"/>
            <a:ext cx="22860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Consultants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08566" y="1636580"/>
            <a:ext cx="8686800" cy="396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566" y="2514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Support by the Vegetable Commodity Commission Makes These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Efforts Possible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200" b="1" dirty="0" smtClean="0">
                <a:solidFill>
                  <a:srgbClr val="FFFF00"/>
                </a:solidFill>
              </a:rPr>
              <a:t>Expected Labels --- Soon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200" b="1" dirty="0" smtClean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28775" y="2133600"/>
            <a:ext cx="58864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FF"/>
                </a:solidFill>
              </a:rPr>
              <a:t>Reflex -- sweet potato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FFFF"/>
                </a:solidFill>
              </a:rPr>
              <a:t>Reflex – eggplant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5027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425460"/>
            <a:ext cx="91440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What did we lose?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28775" y="2133600"/>
            <a:ext cx="5886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Paladin Fumigant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150274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4500" b="1" dirty="0" smtClean="0">
                <a:solidFill>
                  <a:srgbClr val="FFFF00"/>
                </a:solidFill>
                <a:latin typeface="Times New Roman" pitchFamily="18" charset="0"/>
              </a:rPr>
              <a:t>2020 Fumigant Systems For Weeds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1524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90600" marR="0" lvl="1" indent="-5334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Paladin Pic +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Metam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TIF </a:t>
            </a:r>
          </a:p>
          <a:p>
            <a:pPr marL="990600" marR="0" lvl="1" indent="-5334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T2/Pic/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Metam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 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8302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T2/Pic/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Metam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LDPE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10588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5. Pic Chlor 60 TIF</a:t>
            </a:r>
            <a:endParaRPr kumimoji="0" lang="en-US" altLang="en-US" sz="3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994025"/>
            <a:ext cx="91440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Paladin Pic TIF</a:t>
            </a:r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6934200" y="1565275"/>
            <a:ext cx="2209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common weeds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5562600" y="29718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nutsedge, watch grass and pigweed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715000" y="419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Watch nutsedge, good grass and pigweed</a:t>
            </a: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105400" y="51816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Watch nutsedge, grass, and pigweed… ...nematodes??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381750"/>
            <a:ext cx="8763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*UGA 3-WAY: system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II, Pic,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60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3429000"/>
            <a:ext cx="403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Cool Research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371600" cy="8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67" y="87313"/>
            <a:ext cx="128279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447800"/>
            <a:ext cx="6019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Label Currently; Hopefully BASF Wont Back Out On 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 dirty="0" smtClean="0">
                <a:solidFill>
                  <a:srgbClr val="FFFF00"/>
                </a:solidFill>
              </a:rPr>
              <a:t>Cool Research</a:t>
            </a:r>
            <a:endParaRPr lang="en-US" altLang="en-US" sz="4500" b="1" dirty="0">
              <a:solidFill>
                <a:srgbClr val="FFFF00"/>
              </a:solidFill>
            </a:endParaRPr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371600" cy="8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67" y="87313"/>
            <a:ext cx="128279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447800"/>
            <a:ext cx="6019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 Label Currently; Hopefully BASF Wont Back Out On 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4360" y="3352800"/>
            <a:ext cx="816864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b="1" dirty="0">
                <a:solidFill>
                  <a:schemeClr val="bg1"/>
                </a:solidFill>
              </a:rPr>
              <a:t>Row middles in plastic production</a:t>
            </a:r>
          </a:p>
          <a:p>
            <a:pPr marL="514350" indent="-51435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400" b="1" dirty="0">
              <a:solidFill>
                <a:schemeClr val="bg1"/>
              </a:solidFill>
            </a:endParaRPr>
          </a:p>
          <a:p>
            <a:pPr marL="514350" indent="-51435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b="1" dirty="0">
                <a:solidFill>
                  <a:schemeClr val="bg1"/>
                </a:solidFill>
              </a:rPr>
              <a:t>Prepare to plant in </a:t>
            </a:r>
            <a:r>
              <a:rPr lang="en-US" sz="3400" b="1" dirty="0" err="1">
                <a:solidFill>
                  <a:schemeClr val="bg1"/>
                </a:solidFill>
              </a:rPr>
              <a:t>bareground</a:t>
            </a:r>
            <a:endParaRPr lang="en-US" sz="3400" b="1" dirty="0">
              <a:solidFill>
                <a:schemeClr val="bg1"/>
              </a:solidFill>
            </a:endParaRPr>
          </a:p>
          <a:p>
            <a:pPr marL="514350" indent="-51435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400" b="1" dirty="0">
              <a:solidFill>
                <a:schemeClr val="bg1"/>
              </a:solidFill>
            </a:endParaRPr>
          </a:p>
          <a:p>
            <a:pPr marL="514350" indent="-51435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b="1" dirty="0">
                <a:solidFill>
                  <a:schemeClr val="bg1"/>
                </a:solidFill>
              </a:rPr>
              <a:t>Prepare to plant in mulch</a:t>
            </a:r>
          </a:p>
        </p:txBody>
      </p:sp>
    </p:spTree>
    <p:extLst>
      <p:ext uri="{BB962C8B-B14F-4D97-AF65-F5344CB8AC3E}">
        <p14:creationId xmlns:p14="http://schemas.microsoft.com/office/powerpoint/2010/main" val="15464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484522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Directed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5034" y="1305580"/>
            <a:ext cx="360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Row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</a:p>
        </p:txBody>
      </p:sp>
      <p:pic>
        <p:nvPicPr>
          <p:cNvPr id="2053" name="Picture 5" descr="D:\Photo's\2016 Photos\Oct\133___09\IMG_7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57344" y="857344"/>
            <a:ext cx="6858000" cy="51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55034" y="3657600"/>
            <a:ext cx="383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Directed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X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5034" y="6106180"/>
            <a:ext cx="383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Topical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8288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4191000"/>
            <a:ext cx="784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65532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71557" y="27765"/>
            <a:ext cx="368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- Middle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687</Words>
  <Application>Microsoft Office PowerPoint</Application>
  <PresentationFormat>On-screen Show (4:3)</PresentationFormat>
  <Paragraphs>179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7_Default Design</vt:lpstr>
      <vt:lpstr>11_Default Design</vt:lpstr>
      <vt:lpstr>9_Default Design</vt:lpstr>
      <vt:lpstr>Office Theme</vt:lpstr>
      <vt:lpstr>8_Default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 Fumigant Systems For Weeds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Transplant Cucumber Response to Rely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Planter Type Influencing Vegetable Herbicide Injury </vt:lpstr>
      <vt:lpstr>Example of Planter Type Influencing Weed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culpepper_home</dc:creator>
  <cp:lastModifiedBy>Windows User</cp:lastModifiedBy>
  <cp:revision>74</cp:revision>
  <dcterms:created xsi:type="dcterms:W3CDTF">2017-12-05T22:58:07Z</dcterms:created>
  <dcterms:modified xsi:type="dcterms:W3CDTF">2020-02-03T21:56:06Z</dcterms:modified>
</cp:coreProperties>
</file>